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758684-A734-4600-8526-9142E7D5B3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3CA8269-F93E-4AAC-870C-2A34244AC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178202-39C1-4F96-9966-F807A354B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AC3AE6-82D2-4A5D-9DD2-FBA499B9E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788798-C8A1-42EF-8E8E-F4E002CE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8309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7C1DD3-0A1B-4FE1-83DF-99B216DAB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9F13ED3-2168-4CD4-A1C5-E2FB1D6DE0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0D1563-3203-4447-82B1-959BC24D6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80C6EA-6988-4C8F-B4CC-2299CA3F4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00B208-614C-4186-9FED-89BAB0D2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631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A84FE05-5AA8-45C0-9DB1-9D156225D3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76F014-8254-4EDA-AAA3-732F0B26D6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DD747F-9751-4D69-805F-9588C0BD2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E47F9B-DD12-4796-968A-60DCBC078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185589-0EF8-4418-9990-0D7B5A464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45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47B8E6-0701-4046-846D-4D6FEC3C8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1F913A-35A3-44C2-B9FA-E58F9F3FE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4A2F39-4D17-4386-B237-FF3133E9E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070E23-B18A-49F6-A588-E7879F85A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E6E911-F739-431C-BDB8-93FC069FA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643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B4D903-5F91-4675-94FC-A866EA7DD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0BDF61-EAF0-4F3E-BED4-A4AF51289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244893-8F96-4288-890F-09F9A0BA5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2BAB81-254A-4710-9B70-D2C3CECEE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A48409-74BD-472C-9004-C3DC25299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523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6C7A72-BDC5-481B-92C9-41BFDE65F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CE48CD-376C-4B31-BD3D-54F265384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520C30-C476-49B4-84D6-9FB9F18D48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A6706C-8E87-4080-9B3B-24F0D2098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EAD8B5-11C6-4E3C-B91A-0AC2DEC8F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D1C93C-9DC6-4A34-A80E-2239A1634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107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CEB7F3-7093-44AD-B8DB-61754A0F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BB5A20-0B22-4EB1-8136-E2E92CAF8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AED548-C98B-46F5-8817-3130E501E3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EB880D3-CC2C-465F-A2F3-05ACFD2A8A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A9CABA2-2C64-437C-BED1-F502C5714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7CF97A-7ACC-4706-8419-8B5BDED5B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CF23F5B-E0D5-453E-A249-62763B91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BB9C7CF-753B-45CD-A79A-2994762F6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4184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B1C001-7D07-44F0-BDAA-5FEE65D01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9347FB5-22E2-4F1B-98F0-C279ABD97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44490C-C54F-4C17-ABCB-3B5F6E9C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F0CB856-D0B4-422A-9BAF-7C989E4CC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738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D40DCBE-DC7A-46BE-8970-4B98396B5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684A80A-2DB5-4541-A4E5-7C11BB6C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FE32160-B8FB-433D-B40F-32EC9EBAD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6239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1327BE-0D34-419B-9C10-62A518319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30AFE0-B43E-4CFC-A627-76C9075E1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D639C8-36E4-4933-9071-8957AEF07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F189E7-97AA-4347-A3EC-ADF7B7BD2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264D30-6737-40E4-A836-1505673ED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4C04FD-EA74-4246-85F6-8FA0E9BC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075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8953E3-C3D4-4540-8B56-1CF7CFA79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BDA8331-2EE6-4250-BA6B-6F76BA8BBF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C843E58-2171-451C-806D-84D84CC201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206F0D-90A6-4F60-9A07-9D3D4D48F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728B86F-6B55-4FAD-BD96-06429102B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D94D56-851F-4335-ABE0-22F0B0221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795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F460A81-86FE-4D33-B997-FD297C244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EB7F3A-8257-4AA4-B0FC-B8E5D2B80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AA4373-C11D-471B-85EB-B35EA848A2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EEC600-A182-448C-B336-F2D4792AAA52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309672-4DC6-419F-9B46-C9B2452936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6A3D66-C18D-4F4F-A12E-0BAD7B2BB6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1C912-652B-4E77-B477-DB21E82A97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7991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FF6258B-0645-44C3-969E-C3FFEE288F51}"/>
              </a:ext>
            </a:extLst>
          </p:cNvPr>
          <p:cNvSpPr txBox="1"/>
          <p:nvPr/>
        </p:nvSpPr>
        <p:spPr>
          <a:xfrm>
            <a:off x="1537349" y="2015685"/>
            <a:ext cx="91173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/>
              <a:t>Efficient Transformers: </a:t>
            </a:r>
          </a:p>
          <a:p>
            <a:pPr algn="ctr"/>
            <a:r>
              <a:rPr lang="en-US" altLang="zh-CN" sz="4800" dirty="0">
                <a:solidFill>
                  <a:srgbClr val="00B050"/>
                </a:solidFill>
              </a:rPr>
              <a:t>Reformer</a:t>
            </a:r>
            <a:r>
              <a:rPr lang="en-US" altLang="zh-CN" sz="4800" dirty="0"/>
              <a:t>, </a:t>
            </a:r>
            <a:r>
              <a:rPr lang="en-US" altLang="zh-CN" sz="4800" dirty="0">
                <a:solidFill>
                  <a:srgbClr val="FF0000"/>
                </a:solidFill>
              </a:rPr>
              <a:t>Performer</a:t>
            </a:r>
            <a:r>
              <a:rPr lang="en-US" altLang="zh-CN" sz="4800" dirty="0"/>
              <a:t> and </a:t>
            </a:r>
            <a:r>
              <a:rPr lang="en-US" altLang="zh-CN" sz="4800" dirty="0">
                <a:solidFill>
                  <a:srgbClr val="00B0F0"/>
                </a:solidFill>
              </a:rPr>
              <a:t>Informer</a:t>
            </a:r>
            <a:endParaRPr lang="zh-CN" altLang="en-US" sz="4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90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3243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FAVOR+</a:t>
            </a:r>
            <a:endParaRPr lang="zh-CN" altLang="en-US" sz="2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5464A2C-40EE-46B7-9B14-EFFFE36F40B0}"/>
              </a:ext>
            </a:extLst>
          </p:cNvPr>
          <p:cNvSpPr txBox="1"/>
          <p:nvPr/>
        </p:nvSpPr>
        <p:spPr>
          <a:xfrm>
            <a:off x="823077" y="1016735"/>
            <a:ext cx="1031223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Fast Attention Via Orthogonal Random Features</a:t>
            </a:r>
          </a:p>
          <a:p>
            <a:r>
              <a:rPr lang="en-US" altLang="zh-CN" sz="2400" dirty="0"/>
              <a:t>Regular attention:</a:t>
            </a:r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We will show that attention matrix </a:t>
            </a:r>
            <a:r>
              <a:rPr lang="en-US" altLang="zh-CN" sz="2400" b="1" dirty="0"/>
              <a:t>A</a:t>
            </a:r>
            <a:r>
              <a:rPr lang="en-US" altLang="zh-CN" sz="2400" dirty="0"/>
              <a:t> can be approximated up to any precision.</a:t>
            </a:r>
          </a:p>
          <a:p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Is that possible?</a:t>
            </a:r>
            <a:endParaRPr lang="zh-CN" altLang="en-US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66A4FDF-C45F-43FC-B076-4D1554E18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077" y="2050586"/>
            <a:ext cx="10772775" cy="6477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41C8517-06F3-4391-9103-13576C141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077" y="4352004"/>
            <a:ext cx="6524625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796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3243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FAVOR+</a:t>
            </a:r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4EBC966-E923-4C83-89E6-BC7B9E5CF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5339"/>
            <a:ext cx="12192000" cy="454839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6820421-0999-40B1-9770-76786BE8CD0E}"/>
              </a:ext>
            </a:extLst>
          </p:cNvPr>
          <p:cNvSpPr txBox="1"/>
          <p:nvPr/>
        </p:nvSpPr>
        <p:spPr>
          <a:xfrm>
            <a:off x="627399" y="1094610"/>
            <a:ext cx="4538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400" dirty="0"/>
              <a:t>Kernel function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52024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3243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FAVOR+</a:t>
            </a:r>
            <a:endParaRPr lang="zh-CN" altLang="en-US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6E56A37-AE7D-4C6A-B20E-C3DC87D83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03" y="1787617"/>
            <a:ext cx="11193057" cy="402950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9AF252C-12CB-430D-A2DF-F50E451D761F}"/>
              </a:ext>
            </a:extLst>
          </p:cNvPr>
          <p:cNvSpPr txBox="1"/>
          <p:nvPr/>
        </p:nvSpPr>
        <p:spPr>
          <a:xfrm>
            <a:off x="879359" y="1203619"/>
            <a:ext cx="60971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The </a:t>
            </a:r>
            <a:r>
              <a:rPr lang="en-US" altLang="zh-CN" sz="2400" b="1" dirty="0"/>
              <a:t>FA</a:t>
            </a:r>
            <a:r>
              <a:rPr lang="en-US" altLang="zh-CN" sz="2400" dirty="0"/>
              <a:t>-part of the FAVOR+ mechanism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298468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3243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FAVOR+</a:t>
            </a:r>
            <a:endParaRPr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9AF252C-12CB-430D-A2DF-F50E451D761F}"/>
              </a:ext>
            </a:extLst>
          </p:cNvPr>
          <p:cNvSpPr txBox="1"/>
          <p:nvPr/>
        </p:nvSpPr>
        <p:spPr>
          <a:xfrm>
            <a:off x="879359" y="1076804"/>
            <a:ext cx="83647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Approximate </a:t>
            </a:r>
            <a:r>
              <a:rPr lang="en-US" altLang="zh-CN" sz="2400" dirty="0" err="1"/>
              <a:t>softmax</a:t>
            </a:r>
            <a:r>
              <a:rPr lang="en-US" altLang="zh-CN" sz="2400" dirty="0"/>
              <a:t>-kernels for attention</a:t>
            </a:r>
            <a:endParaRPr lang="zh-CN" altLang="en-US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9190C3F-D33F-4F4D-9954-77739F16C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958" y="1538469"/>
            <a:ext cx="10452193" cy="15625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76271BD-86FB-48B7-BE6A-60803B93F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539" y="3161089"/>
            <a:ext cx="3771900" cy="6858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CFAE304-CBF1-41EC-80F6-15CCFF0F5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2343" y="3906959"/>
            <a:ext cx="6667500" cy="5715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4040BE8-1276-462D-8CC0-44ADB31C1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0918" y="4662306"/>
            <a:ext cx="6610350" cy="65722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3EAF818-7192-4429-A8F5-69555A0E716D}"/>
              </a:ext>
            </a:extLst>
          </p:cNvPr>
          <p:cNvSpPr txBox="1"/>
          <p:nvPr/>
        </p:nvSpPr>
        <p:spPr>
          <a:xfrm>
            <a:off x="2703153" y="5666610"/>
            <a:ext cx="63674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sin and cos might be negative and unstable.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94955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3243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FAVOR+</a:t>
            </a:r>
            <a:endParaRPr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9AF252C-12CB-430D-A2DF-F50E451D761F}"/>
              </a:ext>
            </a:extLst>
          </p:cNvPr>
          <p:cNvSpPr txBox="1"/>
          <p:nvPr/>
        </p:nvSpPr>
        <p:spPr>
          <a:xfrm>
            <a:off x="879359" y="1076804"/>
            <a:ext cx="83647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Approximate </a:t>
            </a:r>
            <a:r>
              <a:rPr lang="en-US" altLang="zh-CN" sz="2400" dirty="0" err="1"/>
              <a:t>softmax</a:t>
            </a:r>
            <a:r>
              <a:rPr lang="en-US" altLang="zh-CN" sz="2400" dirty="0"/>
              <a:t>-kernels for attention</a:t>
            </a:r>
          </a:p>
          <a:p>
            <a:r>
              <a:rPr lang="en-US" altLang="zh-CN" sz="2400" dirty="0"/>
              <a:t>The </a:t>
            </a:r>
            <a:r>
              <a:rPr lang="en-US" altLang="zh-CN" sz="2400" b="1" dirty="0"/>
              <a:t>R</a:t>
            </a:r>
            <a:r>
              <a:rPr lang="en-US" altLang="zh-CN" sz="2400" dirty="0"/>
              <a:t>-part of the FAVOR+ mechanism</a:t>
            </a:r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5E80EF9-9B92-445F-A865-D30130673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9820"/>
            <a:ext cx="12192000" cy="319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345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3243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FAVOR+</a:t>
            </a:r>
            <a:endParaRPr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9AF252C-12CB-430D-A2DF-F50E451D761F}"/>
              </a:ext>
            </a:extLst>
          </p:cNvPr>
          <p:cNvSpPr txBox="1"/>
          <p:nvPr/>
        </p:nvSpPr>
        <p:spPr>
          <a:xfrm>
            <a:off x="879359" y="1076804"/>
            <a:ext cx="83647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The </a:t>
            </a:r>
            <a:r>
              <a:rPr lang="en-US" altLang="zh-CN" sz="2400" b="1" dirty="0"/>
              <a:t>O</a:t>
            </a:r>
            <a:r>
              <a:rPr lang="en-US" altLang="zh-CN" sz="2400" dirty="0"/>
              <a:t>-part of the FAVOR+ mechanism</a:t>
            </a:r>
            <a:endParaRPr lang="zh-CN" altLang="en-US" sz="2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31BCA39-7B3A-4B33-9024-0931A1F37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4447"/>
            <a:ext cx="12192000" cy="138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74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3243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Experiments</a:t>
            </a:r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56D073-2451-449E-B15E-2F5180943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2906"/>
            <a:ext cx="12192000" cy="4032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0405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3243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Experiments</a:t>
            </a:r>
            <a:endParaRPr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4C2D6AE-A22B-4C08-8FE8-60D880814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937" y="1299779"/>
            <a:ext cx="10966126" cy="503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2295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5301031" y="4758746"/>
            <a:ext cx="1915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AAAI 2021</a:t>
            </a:r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E1DD5B6-001A-4BDF-B46C-1F99F2AE0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53" y="1039989"/>
            <a:ext cx="10715225" cy="322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042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500585" y="400466"/>
            <a:ext cx="1915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Motivations</a:t>
            </a:r>
            <a:endParaRPr lang="zh-CN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06C95ED1-AEBA-4238-8FCF-BDF3E7BCA713}"/>
                  </a:ext>
                </a:extLst>
              </p:cNvPr>
              <p:cNvSpPr txBox="1"/>
              <p:nvPr/>
            </p:nvSpPr>
            <p:spPr>
              <a:xfrm>
                <a:off x="1668613" y="1208076"/>
                <a:ext cx="8416485" cy="25545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2000" dirty="0"/>
                  <a:t>The quadratic computation of self-attention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altLang="zh-CN" sz="2000" b="0" i="1" smtClean="0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en-GB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GB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altLang="zh-CN" sz="20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GB" altLang="zh-CN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GB" altLang="zh-CN" sz="2000" b="0" dirty="0"/>
              </a:p>
              <a:p>
                <a:pPr lvl="1"/>
                <a:endParaRPr lang="en-GB" altLang="zh-CN" sz="2000" b="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CN" sz="2000" dirty="0"/>
                  <a:t>The memory bottleneck in stacking layers for long inputs.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altLang="zh-CN" sz="2000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GB" altLang="zh-CN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altLang="zh-CN" sz="2000" b="0" i="1" smtClean="0">
                          <a:latin typeface="Cambria Math" panose="02040503050406030204" pitchFamily="18" charset="0"/>
                        </a:rPr>
                        <m:t>𝐽</m:t>
                      </m:r>
                      <m:sSup>
                        <m:sSupPr>
                          <m:ctrlPr>
                            <a:rPr lang="en-GB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altLang="zh-CN" sz="20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p>
                          <m:r>
                            <a:rPr lang="en-GB" altLang="zh-CN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altLang="zh-CN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altLang="zh-CN" sz="2000" dirty="0"/>
              </a:p>
              <a:p>
                <a:pPr lvl="1"/>
                <a:endParaRPr lang="en-GB" altLang="zh-CN" sz="20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CN" sz="2000" dirty="0"/>
                  <a:t>The speed plunge in predicting long outputs.</a:t>
                </a:r>
              </a:p>
              <a:p>
                <a:pPr lvl="1"/>
                <a:r>
                  <a:rPr lang="en-US" altLang="zh-CN" sz="2000" dirty="0"/>
                  <a:t>Auto regressive step-by-step inference</a:t>
                </a:r>
                <a:endParaRPr lang="zh-CN" altLang="en-US" sz="2000" dirty="0"/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06C95ED1-AEBA-4238-8FCF-BDF3E7BCA7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8613" y="1208076"/>
                <a:ext cx="8416485" cy="2554545"/>
              </a:xfrm>
              <a:prstGeom prst="rect">
                <a:avLst/>
              </a:prstGeom>
              <a:blipFill>
                <a:blip r:embed="rId2"/>
                <a:stretch>
                  <a:fillRect l="-652" t="-1193" b="-33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6786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93EE336-BD1C-41ED-B29C-7113317A8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2691"/>
            <a:ext cx="12192000" cy="240335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17DD512-C0D1-4D46-9C10-FA6610660C66}"/>
              </a:ext>
            </a:extLst>
          </p:cNvPr>
          <p:cNvSpPr txBox="1"/>
          <p:nvPr/>
        </p:nvSpPr>
        <p:spPr>
          <a:xfrm>
            <a:off x="5054785" y="3804438"/>
            <a:ext cx="2082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ICLR 2020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59675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500585" y="400466"/>
            <a:ext cx="1915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Methods</a:t>
            </a:r>
            <a:endParaRPr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2AB4406-15C1-43D2-9845-7BD8DB77A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2737" y="1261760"/>
            <a:ext cx="4272755" cy="63683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B00A684-7949-4EF9-B58C-9471BB7E72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304" y="2068138"/>
            <a:ext cx="6181871" cy="88864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453E120-F681-451B-B40C-60EAAB484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3705" y="3237109"/>
            <a:ext cx="1627457" cy="39733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9F4ED50-C287-42C6-B710-97E8DB32C1A9}"/>
              </a:ext>
            </a:extLst>
          </p:cNvPr>
          <p:cNvSpPr txBox="1"/>
          <p:nvPr/>
        </p:nvSpPr>
        <p:spPr>
          <a:xfrm>
            <a:off x="1274820" y="3237109"/>
            <a:ext cx="99983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000" dirty="0"/>
              <a:t>Uniform distribution</a:t>
            </a:r>
          </a:p>
          <a:p>
            <a:endParaRPr lang="en-GB" altLang="zh-CN" sz="2000" dirty="0"/>
          </a:p>
          <a:p>
            <a:r>
              <a:rPr lang="en-US" altLang="zh-CN" sz="2000" dirty="0">
                <a:solidFill>
                  <a:srgbClr val="FF0000"/>
                </a:solidFill>
              </a:rPr>
              <a:t>The “likeness” between distribution p and q can be used to distinguish the “important” queries.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535D75B-57E8-461A-A1B1-3E17B88A13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7521" y="4575183"/>
            <a:ext cx="4283641" cy="151315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7B82AE4-A39F-4C5E-8ACF-D4A55D3A64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4688" y="5277330"/>
            <a:ext cx="3461748" cy="811007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27572D4D-78C4-4DEC-8E8A-90BD588208EC}"/>
              </a:ext>
            </a:extLst>
          </p:cNvPr>
          <p:cNvSpPr txBox="1"/>
          <p:nvPr/>
        </p:nvSpPr>
        <p:spPr>
          <a:xfrm>
            <a:off x="6015239" y="4701033"/>
            <a:ext cx="484064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Define the </a:t>
            </a:r>
            <a:r>
              <a:rPr lang="en-US" altLang="zh-CN" sz="2000" dirty="0" err="1"/>
              <a:t>i-th</a:t>
            </a:r>
            <a:r>
              <a:rPr lang="en-US" altLang="zh-CN" sz="2000" dirty="0"/>
              <a:t> query’s sparsity measurement </a:t>
            </a:r>
            <a:endParaRPr lang="zh-CN" altLang="en-US" sz="20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405C0E0-ADB9-45AC-8CBC-58E755EF5C09}"/>
              </a:ext>
            </a:extLst>
          </p:cNvPr>
          <p:cNvSpPr/>
          <p:nvPr/>
        </p:nvSpPr>
        <p:spPr>
          <a:xfrm>
            <a:off x="5746704" y="4438511"/>
            <a:ext cx="5447775" cy="19489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211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500585" y="400466"/>
            <a:ext cx="5595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Methods -- </a:t>
            </a:r>
            <a:r>
              <a:rPr lang="en-US" altLang="zh-CN" sz="2400" dirty="0" err="1"/>
              <a:t>ProbSparse</a:t>
            </a:r>
            <a:r>
              <a:rPr lang="en-US" altLang="zh-CN" sz="2400" dirty="0"/>
              <a:t> Self-attention </a:t>
            </a:r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06CF80C-9FC7-43D3-B346-1E7B765EA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575" y="1494152"/>
            <a:ext cx="6226791" cy="277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972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500585" y="400466"/>
            <a:ext cx="5595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Methods -- </a:t>
            </a:r>
            <a:r>
              <a:rPr lang="en-US" altLang="zh-CN" sz="2400" dirty="0" err="1"/>
              <a:t>ProbSparse</a:t>
            </a:r>
            <a:r>
              <a:rPr lang="en-US" altLang="zh-CN" sz="2400" dirty="0"/>
              <a:t> Self-attention </a:t>
            </a:r>
            <a:endParaRPr lang="zh-CN" altLang="en-US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B43596D-E1B3-4110-AD26-724B04657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0154" y="1806020"/>
            <a:ext cx="4610221" cy="87088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3181B783-4E7D-42E1-BEF8-DE7418085BB8}"/>
              </a:ext>
            </a:extLst>
          </p:cNvPr>
          <p:cNvSpPr txBox="1"/>
          <p:nvPr/>
        </p:nvSpPr>
        <p:spPr>
          <a:xfrm>
            <a:off x="2862806" y="1049520"/>
            <a:ext cx="60971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an approximation to the query sparsity measurement. </a:t>
            </a:r>
            <a:endParaRPr lang="zh-CN" altLang="en-US" sz="2000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99277D9-5D47-4E7B-B76B-DA7C6A82D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393" y="1849199"/>
            <a:ext cx="4702752" cy="859994"/>
          </a:xfrm>
          <a:prstGeom prst="rect">
            <a:avLst/>
          </a:prstGeom>
        </p:spPr>
      </p:pic>
      <p:sp>
        <p:nvSpPr>
          <p:cNvPr id="21" name="箭头: 右 20">
            <a:extLst>
              <a:ext uri="{FF2B5EF4-FFF2-40B4-BE49-F238E27FC236}">
                <a16:creationId xmlns:a16="http://schemas.microsoft.com/office/drawing/2014/main" id="{7551A11A-980B-4B06-A908-9472DCE059DC}"/>
              </a:ext>
            </a:extLst>
          </p:cNvPr>
          <p:cNvSpPr/>
          <p:nvPr/>
        </p:nvSpPr>
        <p:spPr>
          <a:xfrm>
            <a:off x="5297206" y="2109640"/>
            <a:ext cx="533956" cy="293675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806" y="3217172"/>
            <a:ext cx="6249272" cy="116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434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500585" y="400466"/>
            <a:ext cx="5595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Methods – Encoder-Decoder</a:t>
            </a:r>
            <a:endParaRPr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861" y="1512272"/>
            <a:ext cx="6173061" cy="185763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03349" y="943739"/>
            <a:ext cx="26052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/>
              <a:t>Self-attention Distilling</a:t>
            </a:r>
            <a:endParaRPr lang="zh-CN" altLang="en-US" sz="2000" dirty="0"/>
          </a:p>
        </p:txBody>
      </p:sp>
      <p:sp>
        <p:nvSpPr>
          <p:cNvPr id="8" name="矩形 7"/>
          <p:cNvSpPr/>
          <p:nvPr/>
        </p:nvSpPr>
        <p:spPr>
          <a:xfrm>
            <a:off x="1103349" y="3706534"/>
            <a:ext cx="28312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/>
              <a:t>Generative Style Decoder</a:t>
            </a:r>
            <a:endParaRPr lang="zh-CN" altLang="en-US" sz="20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1474" y="3622431"/>
            <a:ext cx="2417627" cy="31453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0823" y="862131"/>
            <a:ext cx="1878996" cy="308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232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500585" y="400466"/>
            <a:ext cx="5595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Experiments</a:t>
            </a:r>
            <a:endParaRPr lang="zh-CN" altLang="en-US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02" y="1685777"/>
            <a:ext cx="11706396" cy="380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450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500585" y="400466"/>
            <a:ext cx="5595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Experiments</a:t>
            </a:r>
            <a:endParaRPr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948" y="1613285"/>
            <a:ext cx="11079598" cy="376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84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324C781-1F11-4548-A52E-7313A653B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315" y="677530"/>
            <a:ext cx="5917458" cy="122993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5AEEF4F-92AF-4236-A025-4A1274E8F9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46"/>
          <a:stretch/>
        </p:blipFill>
        <p:spPr>
          <a:xfrm>
            <a:off x="1456769" y="1808777"/>
            <a:ext cx="4105275" cy="42240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255F85A-1C59-4C6D-9D4E-5516F5A7F39C}"/>
              </a:ext>
            </a:extLst>
          </p:cNvPr>
          <p:cNvSpPr txBox="1"/>
          <p:nvPr/>
        </p:nvSpPr>
        <p:spPr>
          <a:xfrm>
            <a:off x="5953612" y="1808777"/>
            <a:ext cx="5166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400" dirty="0"/>
              <a:t>If length=64K, it takes 16GB memory.</a:t>
            </a:r>
            <a:endParaRPr lang="zh-CN" altLang="en-US" sz="2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039E4EA-E3F5-4AD7-862D-6943A90F6FB7}"/>
              </a:ext>
            </a:extLst>
          </p:cNvPr>
          <p:cNvSpPr txBox="1"/>
          <p:nvPr/>
        </p:nvSpPr>
        <p:spPr>
          <a:xfrm>
            <a:off x="1040102" y="2388342"/>
            <a:ext cx="999276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400" dirty="0"/>
              <a:t>A naïve solution:				     but less efficient</a:t>
            </a:r>
          </a:p>
          <a:p>
            <a:endParaRPr lang="en-GB" altLang="zh-CN" sz="2400" dirty="0"/>
          </a:p>
          <a:p>
            <a:endParaRPr lang="en-GB" altLang="zh-CN" sz="2400" dirty="0"/>
          </a:p>
          <a:p>
            <a:r>
              <a:rPr lang="en-GB" altLang="zh-CN" sz="2400" dirty="0"/>
              <a:t>Shared-QK transformer:</a:t>
            </a:r>
          </a:p>
          <a:p>
            <a:r>
              <a:rPr lang="en-US" altLang="zh-CN" sz="2000" dirty="0"/>
              <a:t>We use the same linear layer to go from A to Q and K, and a separate one for V.</a:t>
            </a:r>
          </a:p>
          <a:p>
            <a:r>
              <a:rPr lang="en-US" altLang="zh-CN" sz="2000" dirty="0"/>
              <a:t>It turns out that sharing QK does not affect the performance of Transformer.</a:t>
            </a:r>
          </a:p>
          <a:p>
            <a:r>
              <a:rPr lang="en-US" altLang="zh-CN" sz="2400" dirty="0"/>
              <a:t>So Q=K.</a:t>
            </a:r>
          </a:p>
          <a:p>
            <a:r>
              <a:rPr lang="en-US" altLang="zh-CN" sz="2400" dirty="0"/>
              <a:t>Since </a:t>
            </a:r>
            <a:r>
              <a:rPr lang="en-US" altLang="zh-CN" sz="2400" dirty="0" err="1"/>
              <a:t>softmax</a:t>
            </a:r>
            <a:r>
              <a:rPr lang="en-US" altLang="zh-CN" sz="2400" dirty="0"/>
              <a:t> is dominated by the largest elements, for each query qi we only need to focus on the keys in K that are closest to qi</a:t>
            </a:r>
            <a:r>
              <a:rPr lang="en-GB" altLang="zh-CN" sz="2400" dirty="0"/>
              <a:t>.</a:t>
            </a:r>
            <a:endParaRPr lang="en-US" altLang="zh-CN" sz="24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E3FC79B-BCDD-497B-8B81-59FAB82AB2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45"/>
          <a:stretch/>
        </p:blipFill>
        <p:spPr>
          <a:xfrm>
            <a:off x="3812780" y="2311398"/>
            <a:ext cx="2590800" cy="61555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3243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400" dirty="0"/>
              <a:t>Motivation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66174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039E4EA-E3F5-4AD7-862D-6943A90F6FB7}"/>
              </a:ext>
            </a:extLst>
          </p:cNvPr>
          <p:cNvSpPr txBox="1"/>
          <p:nvPr/>
        </p:nvSpPr>
        <p:spPr>
          <a:xfrm>
            <a:off x="1099616" y="993381"/>
            <a:ext cx="99927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The problem of finding nearest neighbors quickly in high-dimensional spaces can be solved by locality-sensitive hashing (LSH).</a:t>
            </a:r>
          </a:p>
          <a:p>
            <a:r>
              <a:rPr lang="en-US" altLang="zh-CN" sz="2000" dirty="0"/>
              <a:t>A hashing scheme that assigns each vector x to a hash h(x) is called locality-sensitive if nearby vectors get the same hash with high probability and distant ones do not.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5980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Locality-Sensitive Hashing Attention</a:t>
            </a:r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3F4EBDE-9549-4E24-AF3A-54C2F66C7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403" y="2414697"/>
            <a:ext cx="8990487" cy="426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069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039E4EA-E3F5-4AD7-862D-6943A90F6FB7}"/>
              </a:ext>
            </a:extLst>
          </p:cNvPr>
          <p:cNvSpPr txBox="1"/>
          <p:nvPr/>
        </p:nvSpPr>
        <p:spPr>
          <a:xfrm>
            <a:off x="1099616" y="993381"/>
            <a:ext cx="99927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LSH Attention: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5980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Locality-Sensitive Hashing Attention</a:t>
            </a:r>
            <a:endParaRPr lang="zh-CN" altLang="en-US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68333BC-A67F-4A97-B30F-B8EF53B99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5087" y="2030400"/>
            <a:ext cx="3005902" cy="61137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F454705-5517-48A2-BA50-E5EFDDE62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654" y="1362702"/>
            <a:ext cx="9230768" cy="81551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E18DD6F-F79D-4B01-9FAE-2838CC1BD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429" y="2641770"/>
            <a:ext cx="8725039" cy="391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23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039E4EA-E3F5-4AD7-862D-6943A90F6FB7}"/>
              </a:ext>
            </a:extLst>
          </p:cNvPr>
          <p:cNvSpPr txBox="1"/>
          <p:nvPr/>
        </p:nvSpPr>
        <p:spPr>
          <a:xfrm>
            <a:off x="1099616" y="993381"/>
            <a:ext cx="99927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Multi-round LSH attention: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5980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Locality-Sensitive Hashing Attention</a:t>
            </a:r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EFCA1AF-7506-4441-8E69-CCCB67883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047" y="1622409"/>
            <a:ext cx="9247906" cy="11507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79AF210-E424-493D-89B5-15C92B11C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892" y="3500015"/>
            <a:ext cx="10765892" cy="212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11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5980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400" dirty="0"/>
              <a:t>E</a:t>
            </a:r>
            <a:r>
              <a:rPr lang="en-US" altLang="zh-CN" sz="2400" dirty="0" err="1"/>
              <a:t>xperiments</a:t>
            </a:r>
            <a:endParaRPr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E297FA9-D263-4452-8C90-9E04B90BC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383" y="1078196"/>
            <a:ext cx="10041234" cy="487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168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B71105AA-07D7-4B4C-A726-D889F66E362D}"/>
              </a:ext>
            </a:extLst>
          </p:cNvPr>
          <p:cNvSpPr txBox="1"/>
          <p:nvPr/>
        </p:nvSpPr>
        <p:spPr>
          <a:xfrm>
            <a:off x="627399" y="433839"/>
            <a:ext cx="5980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400" dirty="0"/>
              <a:t>E</a:t>
            </a:r>
            <a:r>
              <a:rPr lang="en-US" altLang="zh-CN" sz="2400" dirty="0" err="1"/>
              <a:t>xperiments</a:t>
            </a:r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5E36833-4334-41B0-9E73-6F79AB4AF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5485"/>
            <a:ext cx="12192000" cy="444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518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17DD512-C0D1-4D46-9C10-FA6610660C66}"/>
              </a:ext>
            </a:extLst>
          </p:cNvPr>
          <p:cNvSpPr txBox="1"/>
          <p:nvPr/>
        </p:nvSpPr>
        <p:spPr>
          <a:xfrm>
            <a:off x="5054785" y="3804438"/>
            <a:ext cx="2082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ICLR 2021</a:t>
            </a:r>
            <a:endParaRPr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2C5BDF7-6898-44D6-A115-F546F193D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30210"/>
            <a:ext cx="12192000" cy="275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976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efault">
      <a:majorFont>
        <a:latin typeface="Times New Roman"/>
        <a:ea typeface="黑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355</Words>
  <Application>Microsoft Office PowerPoint</Application>
  <PresentationFormat>宽屏</PresentationFormat>
  <Paragraphs>70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9" baseType="lpstr"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Shuai Lu (FA Talent)</dc:creator>
  <cp:lastModifiedBy>Shuai Lu (FA Talent)</cp:lastModifiedBy>
  <cp:revision>27</cp:revision>
  <dcterms:created xsi:type="dcterms:W3CDTF">2021-02-28T07:57:47Z</dcterms:created>
  <dcterms:modified xsi:type="dcterms:W3CDTF">2021-03-15T13:16:38Z</dcterms:modified>
</cp:coreProperties>
</file>

<file path=docProps/thumbnail.jpeg>
</file>